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10"/>
  </p:notesMasterIdLst>
  <p:handoutMasterIdLst>
    <p:handoutMasterId r:id="rId11"/>
  </p:handoutMasterIdLst>
  <p:sldIdLst>
    <p:sldId id="258" r:id="rId2"/>
    <p:sldId id="327" r:id="rId3"/>
    <p:sldId id="318" r:id="rId4"/>
    <p:sldId id="326" r:id="rId5"/>
    <p:sldId id="325" r:id="rId6"/>
    <p:sldId id="324" r:id="rId7"/>
    <p:sldId id="322" r:id="rId8"/>
    <p:sldId id="323"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BF33"/>
    <a:srgbClr val="FF5050"/>
    <a:srgbClr val="FF9966"/>
    <a:srgbClr val="FF7C80"/>
    <a:srgbClr val="FF6600"/>
    <a:srgbClr val="BEC637"/>
    <a:srgbClr val="C8D139"/>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12"/>
    <p:restoredTop sz="68509" autoAdjust="0"/>
  </p:normalViewPr>
  <p:slideViewPr>
    <p:cSldViewPr snapToGrid="0" snapToObjects="1">
      <p:cViewPr>
        <p:scale>
          <a:sx n="50" d="100"/>
          <a:sy n="50" d="100"/>
        </p:scale>
        <p:origin x="-1096" y="76"/>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p:scale>
          <a:sx n="90" d="100"/>
          <a:sy n="90" d="100"/>
        </p:scale>
        <p:origin x="-1796" y="22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1692F50-8B7C-4161-A9E8-4E4A9ACFFBAD}" type="datetimeFigureOut">
              <a:rPr lang="en-US" smtClean="0"/>
              <a:t>7/23/2022</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FFD2913-E714-4D4E-BF01-4F6F22DE3FA3}" type="slidenum">
              <a:rPr lang="en-US" smtClean="0"/>
              <a:t>‹#›</a:t>
            </a:fld>
            <a:endParaRPr lang="en-US" dirty="0"/>
          </a:p>
        </p:txBody>
      </p:sp>
    </p:spTree>
    <p:extLst>
      <p:ext uri="{BB962C8B-B14F-4D97-AF65-F5344CB8AC3E}">
        <p14:creationId xmlns:p14="http://schemas.microsoft.com/office/powerpoint/2010/main" val="987709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B072493-86C1-284B-908A-FD230E340C3A}" type="datetimeFigureOut">
              <a:rPr lang="en-US" smtClean="0"/>
              <a:t>7/23/2022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BD92324-2899-8447-ABEA-956048AE4D68}" type="slidenum">
              <a:rPr lang="en-US" smtClean="0"/>
              <a:t>‹#›</a:t>
            </a:fld>
            <a:endParaRPr lang="en-US" dirty="0"/>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endParaRPr lang="en-US" dirty="0" smtClean="0"/>
          </a:p>
          <a:p>
            <a:r>
              <a:rPr lang="en-US" dirty="0" smtClean="0"/>
              <a:t>Here is where we would do </a:t>
            </a:r>
            <a:r>
              <a:rPr lang="en-US" sz="1600" b="1" dirty="0" smtClean="0"/>
              <a:t>Introductions</a:t>
            </a:r>
            <a:r>
              <a:rPr lang="en-US" sz="1400" b="1" dirty="0" smtClean="0"/>
              <a:t> </a:t>
            </a:r>
            <a:r>
              <a:rPr lang="en-US" dirty="0" smtClean="0"/>
              <a:t>(if needed)</a:t>
            </a:r>
          </a:p>
          <a:p>
            <a:endParaRPr lang="en-US" dirty="0" smtClean="0"/>
          </a:p>
          <a:p>
            <a:r>
              <a:rPr lang="en-US" dirty="0" smtClean="0"/>
              <a:t>This is a </a:t>
            </a:r>
            <a:r>
              <a:rPr lang="en-US" sz="1600" b="1" dirty="0" smtClean="0"/>
              <a:t>tips and tricks or reminders</a:t>
            </a:r>
            <a:r>
              <a:rPr lang="en-US" dirty="0" smtClean="0"/>
              <a:t> about facilitating the 2 visioning sessions for LCR.</a:t>
            </a:r>
          </a:p>
          <a:p>
            <a:endParaRPr lang="en-US" dirty="0"/>
          </a:p>
          <a:p>
            <a:endParaRPr lang="en-US" dirty="0" smtClean="0"/>
          </a:p>
          <a:p>
            <a:r>
              <a:rPr lang="en-US" baseline="0" dirty="0" smtClean="0"/>
              <a:t>We are focused to try to get through this in </a:t>
            </a:r>
            <a:r>
              <a:rPr lang="en-US" baseline="0" dirty="0" smtClean="0"/>
              <a:t>30 minutes.</a:t>
            </a:r>
            <a:r>
              <a:rPr lang="en-US" sz="1600" b="1" baseline="0" dirty="0" smtClean="0"/>
              <a:t>  </a:t>
            </a:r>
            <a:endParaRPr lang="en-US" sz="1600" b="1" baseline="0" dirty="0" smtClean="0"/>
          </a:p>
          <a:p>
            <a:endParaRPr lang="en-US" sz="1600" b="1" dirty="0"/>
          </a:p>
          <a:p>
            <a:r>
              <a:rPr lang="en-US" baseline="0" dirty="0" smtClean="0"/>
              <a:t>So please </a:t>
            </a:r>
            <a:r>
              <a:rPr lang="en-US" sz="1600" b="1" baseline="0" dirty="0" smtClean="0"/>
              <a:t>ask questions </a:t>
            </a:r>
            <a:r>
              <a:rPr lang="en-US" baseline="0" dirty="0" smtClean="0"/>
              <a:t>but we will need to stay</a:t>
            </a:r>
            <a:r>
              <a:rPr lang="en-US" dirty="0" smtClean="0"/>
              <a:t> focused and  </a:t>
            </a:r>
            <a:r>
              <a:rPr lang="en-US" baseline="0" dirty="0" smtClean="0"/>
              <a:t>keep side conversations to a minimum.</a:t>
            </a:r>
          </a:p>
          <a:p>
            <a:endParaRPr lang="en-US" baseline="0" dirty="0" smtClean="0"/>
          </a:p>
          <a:p>
            <a:endParaRPr lang="en-US"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t>1</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understand what </a:t>
            </a:r>
            <a:r>
              <a:rPr lang="en-US" sz="1600" b="1" dirty="0" smtClean="0"/>
              <a:t>the role of the facilitator is and what it is not</a:t>
            </a:r>
            <a:r>
              <a:rPr lang="en-US" dirty="0" smtClean="0"/>
              <a:t>….</a:t>
            </a:r>
            <a:endParaRPr lang="en-US" baseline="0" dirty="0" smtClean="0"/>
          </a:p>
          <a:p>
            <a:endParaRPr lang="en-US" baseline="0" dirty="0" smtClean="0"/>
          </a:p>
          <a:p>
            <a:r>
              <a:rPr lang="en-US" baseline="0" dirty="0" smtClean="0"/>
              <a:t>We will cover the </a:t>
            </a:r>
            <a:r>
              <a:rPr lang="en-US" sz="1600" b="1" baseline="0" dirty="0" smtClean="0"/>
              <a:t>Mission Statement slides in a very short session later.  </a:t>
            </a:r>
          </a:p>
          <a:p>
            <a:endParaRPr lang="en-US" sz="1600" b="1" dirty="0"/>
          </a:p>
          <a:p>
            <a:r>
              <a:rPr lang="en-US" sz="1600" b="1" baseline="0" dirty="0" smtClean="0"/>
              <a:t>And discuss what worked and what didn’t….</a:t>
            </a:r>
            <a:endParaRPr lang="en-US" sz="1600" b="1" dirty="0"/>
          </a:p>
        </p:txBody>
      </p:sp>
      <p:sp>
        <p:nvSpPr>
          <p:cNvPr id="4" name="Slide Number Placeholder 3"/>
          <p:cNvSpPr>
            <a:spLocks noGrp="1"/>
          </p:cNvSpPr>
          <p:nvPr>
            <p:ph type="sldNum" sz="quarter" idx="5"/>
          </p:nvPr>
        </p:nvSpPr>
        <p:spPr/>
        <p:txBody>
          <a:bodyPr/>
          <a:lstStyle/>
          <a:p>
            <a:fld id="{4BD92324-2899-8447-ABEA-956048AE4D68}" type="slidenum">
              <a:rPr lang="en-US" smtClean="0"/>
              <a:t>2</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Facilitator role is to be the </a:t>
            </a:r>
            <a:r>
              <a:rPr lang="en-US" sz="1600" b="1" dirty="0" smtClean="0"/>
              <a:t>guide</a:t>
            </a:r>
            <a:r>
              <a:rPr lang="en-US" dirty="0" smtClean="0"/>
              <a:t> the group through an </a:t>
            </a:r>
            <a:r>
              <a:rPr lang="en-US" sz="1600" b="1" dirty="0" smtClean="0"/>
              <a:t>efficient process </a:t>
            </a:r>
            <a:r>
              <a:rPr lang="en-US" dirty="0" smtClean="0"/>
              <a:t>resulting in a </a:t>
            </a:r>
            <a:r>
              <a:rPr lang="en-US" sz="1600" b="1" dirty="0" smtClean="0"/>
              <a:t>meaningful outcome </a:t>
            </a:r>
            <a:r>
              <a:rPr lang="en-US" dirty="0" smtClean="0"/>
              <a:t>in the </a:t>
            </a:r>
            <a:r>
              <a:rPr lang="en-US" sz="1600" b="1" dirty="0" smtClean="0"/>
              <a:t>desired timeframe</a:t>
            </a:r>
            <a:r>
              <a:rPr lang="en-US" dirty="0" smtClean="0"/>
              <a:t>. </a:t>
            </a:r>
          </a:p>
          <a:p>
            <a:endParaRPr lang="en-US" baseline="0" dirty="0" smtClean="0"/>
          </a:p>
          <a:p>
            <a:r>
              <a:rPr lang="en-US" dirty="0" smtClean="0"/>
              <a:t>Outcomes:  </a:t>
            </a:r>
            <a:r>
              <a:rPr lang="en-US" sz="1600" b="1" dirty="0" smtClean="0"/>
              <a:t>Get ideas </a:t>
            </a:r>
            <a:r>
              <a:rPr lang="en-US" dirty="0" smtClean="0"/>
              <a:t>from the congregation and get </a:t>
            </a:r>
            <a:r>
              <a:rPr lang="en-US" sz="1600" b="1" dirty="0" smtClean="0"/>
              <a:t>buy in, commitment, ownership</a:t>
            </a:r>
          </a:p>
          <a:p>
            <a:endParaRPr lang="en-US" sz="1600" b="1" dirty="0"/>
          </a:p>
          <a:p>
            <a:r>
              <a:rPr lang="en-US" baseline="0" dirty="0" smtClean="0"/>
              <a:t>Do </a:t>
            </a:r>
            <a:r>
              <a:rPr lang="en-US" sz="1600" b="1" baseline="0" dirty="0" smtClean="0"/>
              <a:t>not </a:t>
            </a:r>
            <a:r>
              <a:rPr lang="en-US" baseline="0" dirty="0" smtClean="0"/>
              <a:t>want to </a:t>
            </a:r>
            <a:r>
              <a:rPr lang="en-US" sz="1600" b="1" baseline="0" dirty="0" smtClean="0"/>
              <a:t>influence or lead </a:t>
            </a:r>
            <a:r>
              <a:rPr lang="en-US" baseline="0" dirty="0" smtClean="0"/>
              <a:t>the group.  I might feel very passionate about youth or music in our church but my group might have something else that they feel is important for our church.  We want to hear from them.</a:t>
            </a:r>
          </a:p>
          <a:p>
            <a:endParaRPr lang="en-US" baseline="0" dirty="0" smtClean="0"/>
          </a:p>
          <a:p>
            <a:r>
              <a:rPr lang="en-US" baseline="0" dirty="0" smtClean="0"/>
              <a:t>Need to </a:t>
            </a:r>
            <a:r>
              <a:rPr lang="en-US" sz="1600" b="1" baseline="0" dirty="0" smtClean="0"/>
              <a:t>remain neutral </a:t>
            </a:r>
            <a:r>
              <a:rPr lang="en-US" baseline="0" dirty="0" smtClean="0"/>
              <a:t>and always very </a:t>
            </a:r>
            <a:r>
              <a:rPr lang="en-US" sz="1600" b="1" baseline="0" dirty="0" smtClean="0"/>
              <a:t>positive.  </a:t>
            </a:r>
          </a:p>
          <a:p>
            <a:endParaRPr lang="en-US" sz="1600" b="1" dirty="0"/>
          </a:p>
          <a:p>
            <a:r>
              <a:rPr lang="en-US" sz="1600" b="1" baseline="0" dirty="0" smtClean="0"/>
              <a:t>Watch your body language….</a:t>
            </a:r>
            <a:r>
              <a:rPr lang="en-US" sz="1400" baseline="0" dirty="0" smtClean="0"/>
              <a:t>rolling</a:t>
            </a:r>
            <a:r>
              <a:rPr lang="en-US" sz="1400" dirty="0" smtClean="0"/>
              <a:t> eyes, looking impatient or bored.</a:t>
            </a:r>
            <a:endParaRPr lang="en-US" sz="1600" baseline="0" dirty="0" smtClean="0"/>
          </a:p>
          <a:p>
            <a:endParaRPr lang="en-US" sz="1600" b="1" dirty="0"/>
          </a:p>
          <a:p>
            <a:r>
              <a:rPr lang="en-US" baseline="0" dirty="0" smtClean="0"/>
              <a:t>Thank you </a:t>
            </a:r>
            <a:r>
              <a:rPr lang="en-US" baseline="0" dirty="0" smtClean="0"/>
              <a:t>“Tony…that </a:t>
            </a:r>
            <a:r>
              <a:rPr lang="en-US" baseline="0" dirty="0" smtClean="0"/>
              <a:t>is a good idea, let me write that </a:t>
            </a:r>
            <a:r>
              <a:rPr lang="en-US" baseline="0" dirty="0" smtClean="0"/>
              <a:t>down”.  </a:t>
            </a:r>
            <a:endParaRPr lang="en-US" sz="1600" baseline="0" dirty="0" smtClean="0"/>
          </a:p>
          <a:p>
            <a:endParaRPr lang="en-US"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3</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2031" y="4473891"/>
            <a:ext cx="6189783" cy="4578669"/>
          </a:xfrm>
        </p:spPr>
        <p:txBody>
          <a:bodyPr/>
          <a:lstStyle/>
          <a:p>
            <a:r>
              <a:rPr lang="en-US" sz="1600" b="1" dirty="0" smtClean="0"/>
              <a:t>Participation</a:t>
            </a:r>
            <a:r>
              <a:rPr lang="en-US" sz="1600" b="1" baseline="0" dirty="0" smtClean="0"/>
              <a:t> </a:t>
            </a:r>
            <a:r>
              <a:rPr lang="en-US" baseline="0" dirty="0" smtClean="0"/>
              <a:t>is key!  T</a:t>
            </a:r>
            <a:r>
              <a:rPr lang="en-US" dirty="0" smtClean="0"/>
              <a:t>here are </a:t>
            </a:r>
            <a:r>
              <a:rPr lang="en-US" sz="1600" b="1" dirty="0" smtClean="0"/>
              <a:t>no bad</a:t>
            </a:r>
            <a:r>
              <a:rPr lang="en-US" sz="1600" b="1" baseline="0" dirty="0" smtClean="0"/>
              <a:t> thoughts or ideas</a:t>
            </a:r>
            <a:r>
              <a:rPr lang="en-US" baseline="0" dirty="0" smtClean="0"/>
              <a:t>!  </a:t>
            </a:r>
            <a:endParaRPr lang="en-US" dirty="0"/>
          </a:p>
          <a:p>
            <a:pPr lvl="1"/>
            <a:r>
              <a:rPr lang="en-US" baseline="0" dirty="0" smtClean="0"/>
              <a:t>Might</a:t>
            </a:r>
            <a:r>
              <a:rPr lang="en-US" dirty="0" smtClean="0"/>
              <a:t> trigger another’s thought or idea</a:t>
            </a:r>
            <a:r>
              <a:rPr lang="en-US" b="1" dirty="0" smtClean="0"/>
              <a:t>.</a:t>
            </a:r>
            <a:endParaRPr lang="en-US" b="1" baseline="0" dirty="0" smtClean="0"/>
          </a:p>
          <a:p>
            <a:endParaRPr lang="en-US" baseline="0" dirty="0" smtClean="0"/>
          </a:p>
          <a:p>
            <a:r>
              <a:rPr lang="en-US" baseline="0" dirty="0" smtClean="0"/>
              <a:t>May need to </a:t>
            </a:r>
            <a:r>
              <a:rPr lang="en-US" sz="1600" b="1" baseline="0" dirty="0" smtClean="0"/>
              <a:t>“call out” </a:t>
            </a:r>
            <a:r>
              <a:rPr lang="en-US" baseline="0" dirty="0" smtClean="0"/>
              <a:t>someone who is very quiet IN A NICE WAY:  </a:t>
            </a:r>
          </a:p>
          <a:p>
            <a:pPr marL="628650" lvl="1" indent="-171450">
              <a:buFont typeface="Arial" pitchFamily="34" charset="0"/>
              <a:buChar char="•"/>
            </a:pPr>
            <a:r>
              <a:rPr lang="en-US" baseline="0" dirty="0" smtClean="0"/>
              <a:t>Tony, do you have any thoughts on this or a different view point?  </a:t>
            </a:r>
          </a:p>
          <a:p>
            <a:pPr marL="628650" lvl="1" indent="-171450">
              <a:buFont typeface="Arial" pitchFamily="34" charset="0"/>
              <a:buChar char="•"/>
            </a:pPr>
            <a:r>
              <a:rPr lang="en-US" baseline="0" dirty="0" smtClean="0"/>
              <a:t>Steve, </a:t>
            </a:r>
            <a:r>
              <a:rPr lang="en-US" baseline="0" dirty="0" smtClean="0"/>
              <a:t>how do you feel about what has been said so far…</a:t>
            </a:r>
          </a:p>
          <a:p>
            <a:endParaRPr lang="en-US" baseline="0" dirty="0" smtClean="0"/>
          </a:p>
          <a:p>
            <a:r>
              <a:rPr lang="en-US" baseline="0" dirty="0" smtClean="0"/>
              <a:t>Clear understanding what is being said:</a:t>
            </a:r>
          </a:p>
          <a:p>
            <a:pPr marL="628650" lvl="1" indent="-171450">
              <a:buFont typeface="Arial" pitchFamily="34" charset="0"/>
              <a:buChar char="•"/>
            </a:pPr>
            <a:r>
              <a:rPr lang="en-US" sz="1600" b="1" baseline="0" dirty="0" smtClean="0"/>
              <a:t>Actively listen</a:t>
            </a:r>
            <a:r>
              <a:rPr lang="en-US" baseline="0" dirty="0" smtClean="0"/>
              <a:t>….some presenters don’t listen well and are thinking about what they will say next. </a:t>
            </a:r>
          </a:p>
          <a:p>
            <a:pPr marL="628650" lvl="1" indent="-171450">
              <a:buFont typeface="Arial" pitchFamily="34" charset="0"/>
              <a:buChar char="•"/>
            </a:pPr>
            <a:r>
              <a:rPr lang="en-US" baseline="0" dirty="0" smtClean="0"/>
              <a:t>It is good to </a:t>
            </a:r>
            <a:r>
              <a:rPr lang="en-US" sz="1600" b="1" baseline="0" dirty="0" smtClean="0"/>
              <a:t>repeat the answer in a bit different way </a:t>
            </a:r>
            <a:r>
              <a:rPr lang="en-US" baseline="0" dirty="0" smtClean="0"/>
              <a:t>and</a:t>
            </a:r>
            <a:r>
              <a:rPr lang="en-US" dirty="0" smtClean="0"/>
              <a:t> then</a:t>
            </a:r>
            <a:r>
              <a:rPr lang="en-US" baseline="0" dirty="0" smtClean="0"/>
              <a:t> ask</a:t>
            </a:r>
          </a:p>
          <a:p>
            <a:pPr lvl="2"/>
            <a:r>
              <a:rPr lang="en-US" baseline="0" dirty="0" smtClean="0"/>
              <a:t> “did I understand what you said correctly?”</a:t>
            </a:r>
          </a:p>
          <a:p>
            <a:pPr marL="628650" lvl="1" indent="-171450">
              <a:buFont typeface="Arial" pitchFamily="34" charset="0"/>
              <a:buChar char="•"/>
            </a:pPr>
            <a:r>
              <a:rPr lang="en-US" baseline="0" dirty="0" smtClean="0"/>
              <a:t>If it is not clear, you will need to ask </a:t>
            </a:r>
            <a:r>
              <a:rPr lang="en-US" sz="1600" b="1" baseline="0" dirty="0" smtClean="0"/>
              <a:t>clarifying questions</a:t>
            </a:r>
            <a:r>
              <a:rPr lang="en-US" baseline="0" dirty="0" smtClean="0"/>
              <a:t>:</a:t>
            </a:r>
          </a:p>
          <a:p>
            <a:pPr marL="1085850" lvl="2" indent="-171450">
              <a:buFont typeface="Arial" pitchFamily="34" charset="0"/>
              <a:buChar char="•"/>
            </a:pPr>
            <a:r>
              <a:rPr lang="en-US" baseline="0" dirty="0" smtClean="0"/>
              <a:t>Tony, could you explain that a bit more so we can all understand?</a:t>
            </a:r>
          </a:p>
          <a:p>
            <a:pPr marL="1085850" lvl="2" indent="-171450">
              <a:buFont typeface="Arial" pitchFamily="34" charset="0"/>
              <a:buChar char="•"/>
            </a:pPr>
            <a:r>
              <a:rPr lang="en-US" baseline="0" dirty="0" smtClean="0"/>
              <a:t>Steve, </a:t>
            </a:r>
            <a:r>
              <a:rPr lang="en-US" baseline="0" dirty="0" smtClean="0"/>
              <a:t>did I document your idea as you expressed?</a:t>
            </a:r>
          </a:p>
          <a:p>
            <a:pPr>
              <a:buFont typeface="Arial" pitchFamily="34" charset="0"/>
              <a:buNone/>
            </a:pPr>
            <a:endParaRPr lang="en-US" dirty="0"/>
          </a:p>
          <a:p>
            <a:pPr>
              <a:buFont typeface="Arial" pitchFamily="34" charset="0"/>
              <a:buNone/>
            </a:pPr>
            <a:r>
              <a:rPr lang="en-US" baseline="0" dirty="0" smtClean="0"/>
              <a:t>Write is down the </a:t>
            </a:r>
            <a:r>
              <a:rPr lang="en-US" sz="1600" b="1" baseline="0" dirty="0" smtClean="0"/>
              <a:t>key concepts on the flipchart</a:t>
            </a:r>
            <a:r>
              <a:rPr lang="en-US" b="1" baseline="0" dirty="0" smtClean="0"/>
              <a:t>! </a:t>
            </a:r>
            <a:endParaRPr lang="en-US" b="1" dirty="0"/>
          </a:p>
          <a:p>
            <a:pPr marL="457200" lvl="1" indent="0">
              <a:buFont typeface="Arial" pitchFamily="34" charset="0"/>
              <a:buNone/>
            </a:pPr>
            <a:r>
              <a:rPr lang="en-US" sz="1600" b="1" baseline="0" dirty="0" smtClean="0"/>
              <a:t>Leave space </a:t>
            </a:r>
            <a:r>
              <a:rPr lang="en-US" baseline="0" dirty="0" smtClean="0"/>
              <a:t>for similar ideas .  Try to group similar ideas</a:t>
            </a:r>
          </a:p>
          <a:p>
            <a:pPr marL="457200" lvl="1" indent="0">
              <a:buFont typeface="Arial" pitchFamily="34" charset="0"/>
              <a:buNone/>
            </a:pPr>
            <a:endParaRPr lang="en-US" b="1" dirty="0"/>
          </a:p>
          <a:p>
            <a:pPr marL="457200" lvl="1" indent="0">
              <a:buFont typeface="Arial" pitchFamily="34" charset="0"/>
              <a:buNone/>
            </a:pPr>
            <a:r>
              <a:rPr lang="en-US" b="1" baseline="0" dirty="0" smtClean="0"/>
              <a:t> </a:t>
            </a:r>
            <a:r>
              <a:rPr lang="en-US" baseline="0" dirty="0" smtClean="0"/>
              <a:t>For s</a:t>
            </a:r>
            <a:r>
              <a:rPr lang="en-US" b="0" baseline="0" dirty="0" smtClean="0"/>
              <a:t>imilar ideas, try to </a:t>
            </a:r>
            <a:r>
              <a:rPr lang="en-US" sz="1600" b="1" baseline="0" dirty="0" smtClean="0"/>
              <a:t>merge those ideas</a:t>
            </a:r>
          </a:p>
          <a:p>
            <a:pPr lvl="2">
              <a:buFont typeface="Arial" pitchFamily="34" charset="0"/>
              <a:buNone/>
            </a:pPr>
            <a:r>
              <a:rPr lang="en-US" b="0" baseline="0" dirty="0" smtClean="0"/>
              <a:t>ask if the concept / idea is the same or similar enough.  Maybe wording needs to change a bit? </a:t>
            </a:r>
            <a:endParaRPr lang="en-US" b="1" baseline="0"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t>4</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facilitator is </a:t>
            </a:r>
            <a:r>
              <a:rPr lang="en-US" sz="1600" b="1" baseline="0" dirty="0" smtClean="0"/>
              <a:t>not a teacher, presenter</a:t>
            </a:r>
            <a:r>
              <a:rPr lang="en-US" baseline="0" dirty="0" smtClean="0"/>
              <a:t>, etc.   </a:t>
            </a:r>
          </a:p>
          <a:p>
            <a:endParaRPr lang="en-US" dirty="0"/>
          </a:p>
          <a:p>
            <a:r>
              <a:rPr lang="en-US" baseline="0" dirty="0" smtClean="0"/>
              <a:t>While we will “teach” a bit on what is a core value, the majority of our time needs to be focused on facilitating the ideas and thoughts of the group.</a:t>
            </a:r>
          </a:p>
          <a:p>
            <a:endParaRPr lang="en-US" baseline="0" dirty="0" smtClean="0"/>
          </a:p>
          <a:p>
            <a:r>
              <a:rPr lang="en-US" baseline="0" dirty="0" smtClean="0"/>
              <a:t>Again, remember to </a:t>
            </a:r>
            <a:r>
              <a:rPr lang="en-US" sz="1600" b="1" baseline="0" dirty="0" smtClean="0"/>
              <a:t>not influence or lead the group </a:t>
            </a:r>
            <a:r>
              <a:rPr lang="en-US" baseline="0" dirty="0" smtClean="0"/>
              <a:t>to an outcome…..don’t want to solve for them…</a:t>
            </a:r>
          </a:p>
          <a:p>
            <a:endParaRPr lang="en-US" baseline="0" dirty="0" smtClean="0"/>
          </a:p>
          <a:p>
            <a:r>
              <a:rPr lang="en-US" baseline="0" dirty="0" smtClean="0"/>
              <a:t>Want to </a:t>
            </a:r>
            <a:r>
              <a:rPr lang="en-US" sz="1600" b="1" baseline="0" dirty="0" smtClean="0"/>
              <a:t>guide them </a:t>
            </a:r>
            <a:r>
              <a:rPr lang="en-US" baseline="0" dirty="0" smtClean="0"/>
              <a:t>to get to an outcome for the group that they believe is right for LCR</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5</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600" b="1" dirty="0"/>
          </a:p>
        </p:txBody>
      </p:sp>
      <p:sp>
        <p:nvSpPr>
          <p:cNvPr id="4" name="Slide Number Placeholder 3"/>
          <p:cNvSpPr>
            <a:spLocks noGrp="1"/>
          </p:cNvSpPr>
          <p:nvPr>
            <p:ph type="sldNum" sz="quarter" idx="5"/>
          </p:nvPr>
        </p:nvSpPr>
        <p:spPr/>
        <p:txBody>
          <a:bodyPr/>
          <a:lstStyle/>
          <a:p>
            <a:fld id="{4BD92324-2899-8447-ABEA-956048AE4D68}" type="slidenum">
              <a:rPr lang="en-US" smtClean="0"/>
              <a:t>6</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7</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8</a:t>
            </a:fld>
            <a:endParaRPr lang="en-US" dirty="0"/>
          </a:p>
        </p:txBody>
      </p:sp>
    </p:spTree>
    <p:extLst>
      <p:ext uri="{BB962C8B-B14F-4D97-AF65-F5344CB8AC3E}">
        <p14:creationId xmlns:p14="http://schemas.microsoft.com/office/powerpoint/2010/main" val="357808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2102522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55747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2880978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4754386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91344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7243461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55419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25884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82064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377207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459878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7/23/2022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903918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AE499-ECB5-424C-B93F-5AEF3EF65C86}" type="datetimeFigureOut">
              <a:rPr lang="en-US" smtClean="0"/>
              <a:t>7/23/2022</a:t>
            </a:fld>
            <a:endParaRPr lang="en-US"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1F0C2-ADA1-43B8-9573-4E34216202E2}" type="slidenum">
              <a:rPr lang="en-US" smtClean="0"/>
              <a:t>‹#›</a:t>
            </a:fld>
            <a:endParaRPr lang="en-US" dirty="0"/>
          </a:p>
        </p:txBody>
      </p:sp>
      <p:pic>
        <p:nvPicPr>
          <p:cNvPr id="8" name="Picture 7"/>
          <p:cNvPicPr>
            <a:picLocks noChangeAspect="1" noChangeArrowheads="1"/>
          </p:cNvPicPr>
          <p:nvPr userDrawn="1"/>
        </p:nvPicPr>
        <p:blipFill>
          <a:blip r:embed="rId14"/>
          <a:srcRect/>
          <a:stretch>
            <a:fillRect/>
          </a:stretch>
        </p:blipFill>
        <p:spPr bwMode="auto">
          <a:xfrm>
            <a:off x="96723" y="138114"/>
            <a:ext cx="2411978" cy="862013"/>
          </a:xfrm>
          <a:prstGeom prst="rect">
            <a:avLst/>
          </a:prstGeom>
          <a:noFill/>
          <a:ln w="9525">
            <a:noFill/>
            <a:miter lim="800000"/>
            <a:headEnd/>
            <a:tailEnd/>
          </a:ln>
          <a:effectLst/>
        </p:spPr>
      </p:pic>
    </p:spTree>
    <p:extLst>
      <p:ext uri="{BB962C8B-B14F-4D97-AF65-F5344CB8AC3E}">
        <p14:creationId xmlns:p14="http://schemas.microsoft.com/office/powerpoint/2010/main" val="4787737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7661E1-B247-3E45-9545-D9E1DD85030B}"/>
              </a:ext>
            </a:extLst>
          </p:cNvPr>
          <p:cNvSpPr>
            <a:spLocks noGrp="1"/>
          </p:cNvSpPr>
          <p:nvPr>
            <p:ph type="ctrTitle"/>
          </p:nvPr>
        </p:nvSpPr>
        <p:spPr>
          <a:xfrm>
            <a:off x="1689447" y="622300"/>
            <a:ext cx="8597553" cy="4572000"/>
          </a:xfrm>
        </p:spPr>
        <p:txBody>
          <a:bodyPr>
            <a:normAutofit/>
          </a:bodyPr>
          <a:lstStyle/>
          <a:p>
            <a:r>
              <a:rPr lang="en-US" sz="6000" b="1" dirty="0" smtClean="0"/>
              <a:t>LCR Visioning</a:t>
            </a:r>
            <a:br>
              <a:rPr lang="en-US" sz="6000" b="1" dirty="0" smtClean="0"/>
            </a:br>
            <a:r>
              <a:rPr lang="en-US" b="1" dirty="0"/>
              <a:t/>
            </a:r>
            <a:br>
              <a:rPr lang="en-US" b="1" dirty="0"/>
            </a:br>
            <a:r>
              <a:rPr lang="en-US" b="1" dirty="0" smtClean="0"/>
              <a:t>Facilitator Training</a:t>
            </a:r>
            <a:endParaRPr lang="en-US" b="1" dirty="0">
              <a:solidFill>
                <a:srgbClr val="FF0000"/>
              </a:solidFill>
            </a:endParaRPr>
          </a:p>
        </p:txBody>
      </p:sp>
      <p:pic>
        <p:nvPicPr>
          <p:cNvPr id="5" name="Picture 4">
            <a:extLst>
              <a:ext uri="{FF2B5EF4-FFF2-40B4-BE49-F238E27FC236}">
                <a16:creationId xmlns="" xmlns:a16="http://schemas.microsoft.com/office/drawing/2014/main"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spTree>
    <p:extLst>
      <p:ext uri="{BB962C8B-B14F-4D97-AF65-F5344CB8AC3E}">
        <p14:creationId xmlns:p14="http://schemas.microsoft.com/office/powerpoint/2010/main" val="1832354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Agenda</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1295400" y="1589666"/>
            <a:ext cx="9918700" cy="4239634"/>
          </a:xfrm>
        </p:spPr>
        <p:txBody>
          <a:bodyPr>
            <a:normAutofit/>
          </a:bodyPr>
          <a:lstStyle/>
          <a:p>
            <a:r>
              <a:rPr lang="en-US" sz="3400" dirty="0" smtClean="0"/>
              <a:t>Understand what a facilitator’s role is and is not</a:t>
            </a:r>
          </a:p>
          <a:p>
            <a:endParaRPr lang="en-US" sz="3400" dirty="0" smtClean="0"/>
          </a:p>
          <a:p>
            <a:r>
              <a:rPr lang="en-US" sz="3400" dirty="0" smtClean="0"/>
              <a:t>Understand the specific process for </a:t>
            </a:r>
          </a:p>
          <a:p>
            <a:pPr lvl="2"/>
            <a:r>
              <a:rPr lang="en-US" sz="3200" dirty="0" smtClean="0"/>
              <a:t>June 26</a:t>
            </a:r>
            <a:r>
              <a:rPr lang="en-US" sz="3200" baseline="30000" dirty="0" smtClean="0"/>
              <a:t>th</a:t>
            </a:r>
            <a:r>
              <a:rPr lang="en-US" sz="3200" dirty="0" smtClean="0"/>
              <a:t>:  Core Values</a:t>
            </a:r>
          </a:p>
          <a:p>
            <a:pPr lvl="2"/>
            <a:r>
              <a:rPr lang="en-US" sz="3200" dirty="0" smtClean="0"/>
              <a:t>July 24</a:t>
            </a:r>
            <a:r>
              <a:rPr lang="en-US" sz="3200" baseline="30000" dirty="0" smtClean="0"/>
              <a:t>th</a:t>
            </a:r>
            <a:r>
              <a:rPr lang="en-US" sz="3200" dirty="0" smtClean="0"/>
              <a:t>:   Mission Statement (short session later)</a:t>
            </a:r>
          </a:p>
        </p:txBody>
      </p:sp>
    </p:spTree>
    <p:extLst>
      <p:ext uri="{BB962C8B-B14F-4D97-AF65-F5344CB8AC3E}">
        <p14:creationId xmlns:p14="http://schemas.microsoft.com/office/powerpoint/2010/main" val="884144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Facilitator’s role</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419100" y="1054101"/>
            <a:ext cx="11557000" cy="5689600"/>
          </a:xfrm>
        </p:spPr>
        <p:txBody>
          <a:bodyPr>
            <a:normAutofit fontScale="85000" lnSpcReduction="10000"/>
          </a:bodyPr>
          <a:lstStyle/>
          <a:p>
            <a:r>
              <a:rPr lang="en-US" sz="3400" dirty="0" smtClean="0"/>
              <a:t>Guide the group through an </a:t>
            </a:r>
            <a:r>
              <a:rPr lang="en-US" sz="3400" b="1" dirty="0" smtClean="0"/>
              <a:t>efficient process</a:t>
            </a:r>
            <a:r>
              <a:rPr lang="en-US" sz="3400" dirty="0" smtClean="0"/>
              <a:t> resulting is a </a:t>
            </a:r>
            <a:r>
              <a:rPr lang="en-US" sz="3400" b="1" dirty="0" smtClean="0"/>
              <a:t>meaningful outcome </a:t>
            </a:r>
            <a:r>
              <a:rPr lang="en-US" sz="3400" dirty="0" smtClean="0"/>
              <a:t>in the </a:t>
            </a:r>
            <a:r>
              <a:rPr lang="en-US" sz="3400" b="1" dirty="0" smtClean="0"/>
              <a:t>desired timeframe</a:t>
            </a:r>
            <a:r>
              <a:rPr lang="en-US" sz="3400" dirty="0" smtClean="0"/>
              <a:t>.</a:t>
            </a:r>
          </a:p>
          <a:p>
            <a:endParaRPr lang="en-US" sz="100" dirty="0"/>
          </a:p>
          <a:p>
            <a:pPr lvl="1"/>
            <a:r>
              <a:rPr lang="en-US" sz="3400" dirty="0" smtClean="0"/>
              <a:t>Our desired outcomes:</a:t>
            </a:r>
          </a:p>
          <a:p>
            <a:pPr marL="1371600" lvl="2" indent="-514350">
              <a:buAutoNum type="arabicParenR"/>
            </a:pPr>
            <a:r>
              <a:rPr lang="en-US" sz="3400" dirty="0" smtClean="0"/>
              <a:t>Get ideas and thoughts from all the congregation</a:t>
            </a:r>
          </a:p>
          <a:p>
            <a:pPr marL="1371600" lvl="2" indent="-514350">
              <a:buAutoNum type="arabicParenR"/>
            </a:pPr>
            <a:r>
              <a:rPr lang="en-US" sz="3400" dirty="0" smtClean="0"/>
              <a:t>Get the “buy-in” and ownership of the outcomes, commitment</a:t>
            </a:r>
          </a:p>
          <a:p>
            <a:pPr marL="0" indent="0">
              <a:buNone/>
            </a:pPr>
            <a:endParaRPr lang="en-US" sz="3400" dirty="0"/>
          </a:p>
          <a:p>
            <a:r>
              <a:rPr lang="en-US" sz="3400" b="1" dirty="0" smtClean="0"/>
              <a:t>Remain neutral</a:t>
            </a:r>
            <a:r>
              <a:rPr lang="en-US" sz="3400" dirty="0" smtClean="0"/>
              <a:t>: </a:t>
            </a:r>
          </a:p>
          <a:p>
            <a:pPr lvl="1"/>
            <a:r>
              <a:rPr lang="en-US" sz="3400" dirty="0"/>
              <a:t>Do not influence or lead group to a certain outcome</a:t>
            </a:r>
          </a:p>
          <a:p>
            <a:pPr lvl="1"/>
            <a:r>
              <a:rPr lang="en-US" sz="3400" dirty="0"/>
              <a:t>Put aside your own views</a:t>
            </a:r>
          </a:p>
          <a:p>
            <a:pPr lvl="1"/>
            <a:r>
              <a:rPr lang="en-US" sz="3400" dirty="0"/>
              <a:t>Remain positive and neutral in all your </a:t>
            </a:r>
            <a:r>
              <a:rPr lang="en-US" sz="3400" dirty="0" smtClean="0"/>
              <a:t>responses</a:t>
            </a:r>
          </a:p>
          <a:p>
            <a:pPr lvl="1"/>
            <a:r>
              <a:rPr lang="en-US" sz="3400" dirty="0"/>
              <a:t>Open discussion will lead to consensus, “buy in”, and ownership of the outcomes and commitment to the </a:t>
            </a:r>
            <a:r>
              <a:rPr lang="en-US" sz="3400" dirty="0" smtClean="0"/>
              <a:t>direction.</a:t>
            </a:r>
            <a:endParaRPr lang="en-US" sz="3400" dirty="0"/>
          </a:p>
        </p:txBody>
      </p:sp>
    </p:spTree>
    <p:extLst>
      <p:ext uri="{BB962C8B-B14F-4D97-AF65-F5344CB8AC3E}">
        <p14:creationId xmlns:p14="http://schemas.microsoft.com/office/powerpoint/2010/main" val="2722668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Facilitator’s role (continued)</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609600" y="1183266"/>
            <a:ext cx="11226800" cy="5164526"/>
          </a:xfrm>
        </p:spPr>
        <p:txBody>
          <a:bodyPr>
            <a:normAutofit fontScale="92500" lnSpcReduction="20000"/>
          </a:bodyPr>
          <a:lstStyle/>
          <a:p>
            <a:r>
              <a:rPr lang="en-US" dirty="0" smtClean="0"/>
              <a:t>Encourage participation:</a:t>
            </a:r>
          </a:p>
          <a:p>
            <a:pPr lvl="1"/>
            <a:r>
              <a:rPr lang="en-US" dirty="0" smtClean="0"/>
              <a:t>There are NO bad thoughts or ideas.  </a:t>
            </a:r>
            <a:r>
              <a:rPr lang="en-US" dirty="0"/>
              <a:t>All are valued and </a:t>
            </a:r>
            <a:r>
              <a:rPr lang="en-US" dirty="0" smtClean="0"/>
              <a:t>are needed </a:t>
            </a:r>
            <a:r>
              <a:rPr lang="en-US" dirty="0"/>
              <a:t>to reach a good outcome.  </a:t>
            </a:r>
            <a:endParaRPr lang="en-US" dirty="0" smtClean="0"/>
          </a:p>
          <a:p>
            <a:pPr lvl="1"/>
            <a:r>
              <a:rPr lang="en-US" dirty="0"/>
              <a:t>Make sure everyone has participated.  May need to ask probing questions to those not participating</a:t>
            </a:r>
            <a:r>
              <a:rPr lang="en-US" dirty="0" smtClean="0"/>
              <a:t>.</a:t>
            </a:r>
            <a:endParaRPr lang="en-US" dirty="0"/>
          </a:p>
          <a:p>
            <a:endParaRPr lang="en-US" dirty="0" smtClean="0"/>
          </a:p>
          <a:p>
            <a:r>
              <a:rPr lang="en-US" dirty="0" smtClean="0"/>
              <a:t>Ensure clear understanding:</a:t>
            </a:r>
          </a:p>
          <a:p>
            <a:pPr lvl="1"/>
            <a:r>
              <a:rPr lang="en-US" dirty="0"/>
              <a:t>Actively listen to what each participant is saying.</a:t>
            </a:r>
            <a:endParaRPr lang="en-US" sz="3000" dirty="0" smtClean="0"/>
          </a:p>
          <a:p>
            <a:pPr lvl="1"/>
            <a:r>
              <a:rPr lang="en-US" sz="3000" dirty="0" smtClean="0"/>
              <a:t>Repeat some comments in a slightly different way to ensure understanding</a:t>
            </a:r>
          </a:p>
          <a:p>
            <a:pPr lvl="1"/>
            <a:r>
              <a:rPr lang="en-US" sz="3000" dirty="0"/>
              <a:t>Ask clarifying questions to ensure everyone understands what is being said.  Watch body language!</a:t>
            </a:r>
          </a:p>
          <a:p>
            <a:pPr lvl="1"/>
            <a:r>
              <a:rPr lang="en-US" sz="3000" dirty="0" smtClean="0"/>
              <a:t>Document key comments and thoughts.</a:t>
            </a:r>
          </a:p>
          <a:p>
            <a:endParaRPr lang="en-US" sz="3400" dirty="0" smtClean="0"/>
          </a:p>
        </p:txBody>
      </p:sp>
    </p:spTree>
    <p:extLst>
      <p:ext uri="{BB962C8B-B14F-4D97-AF65-F5344CB8AC3E}">
        <p14:creationId xmlns:p14="http://schemas.microsoft.com/office/powerpoint/2010/main" val="2921268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A Facilitator is NOT….</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1193800" y="1183266"/>
            <a:ext cx="10160000" cy="5164526"/>
          </a:xfrm>
        </p:spPr>
        <p:txBody>
          <a:bodyPr>
            <a:normAutofit/>
          </a:bodyPr>
          <a:lstStyle/>
          <a:p>
            <a:r>
              <a:rPr lang="en-US" sz="3400" dirty="0"/>
              <a:t>a </a:t>
            </a:r>
            <a:r>
              <a:rPr lang="en-US" sz="3400" dirty="0" smtClean="0"/>
              <a:t>teacher</a:t>
            </a:r>
          </a:p>
          <a:p>
            <a:r>
              <a:rPr lang="en-US" sz="3400" dirty="0"/>
              <a:t>a</a:t>
            </a:r>
            <a:r>
              <a:rPr lang="en-US" sz="3400" dirty="0" smtClean="0"/>
              <a:t> presenter</a:t>
            </a:r>
          </a:p>
          <a:p>
            <a:r>
              <a:rPr lang="en-US" sz="3400" dirty="0" smtClean="0"/>
              <a:t>a lecturer</a:t>
            </a:r>
            <a:endParaRPr lang="en-US" sz="3400" dirty="0"/>
          </a:p>
          <a:p>
            <a:r>
              <a:rPr lang="en-US" sz="3400" dirty="0" smtClean="0"/>
              <a:t>Do not influence or lead group to a certain outcome</a:t>
            </a:r>
          </a:p>
          <a:p>
            <a:r>
              <a:rPr lang="en-US" sz="3400" dirty="0" smtClean="0"/>
              <a:t>Do not solve the objective for the team</a:t>
            </a:r>
            <a:endParaRPr lang="en-US" sz="3400" dirty="0"/>
          </a:p>
        </p:txBody>
      </p:sp>
    </p:spTree>
    <p:extLst>
      <p:ext uri="{BB962C8B-B14F-4D97-AF65-F5344CB8AC3E}">
        <p14:creationId xmlns:p14="http://schemas.microsoft.com/office/powerpoint/2010/main" val="345086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Common Challenges</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698500" y="1183266"/>
            <a:ext cx="11074400" cy="5164526"/>
          </a:xfrm>
        </p:spPr>
        <p:txBody>
          <a:bodyPr>
            <a:normAutofit fontScale="92500" lnSpcReduction="10000"/>
          </a:bodyPr>
          <a:lstStyle/>
          <a:p>
            <a:r>
              <a:rPr lang="en-US" sz="3400" dirty="0" smtClean="0"/>
              <a:t>Stay on topic.  </a:t>
            </a:r>
          </a:p>
          <a:p>
            <a:pPr lvl="1"/>
            <a:r>
              <a:rPr lang="en-US" sz="3000" dirty="0" smtClean="0"/>
              <a:t>Politely guide the group to stay on topic.  “That is a great idea but for today we are focused on Core Values, so I’ll add that to the </a:t>
            </a:r>
            <a:r>
              <a:rPr lang="en-US" sz="3000" b="1" dirty="0" smtClean="0"/>
              <a:t>Parking Lot”</a:t>
            </a:r>
          </a:p>
          <a:p>
            <a:pPr lvl="1"/>
            <a:r>
              <a:rPr lang="en-US" sz="3000" dirty="0" smtClean="0"/>
              <a:t>Discourage “side” conversations.  Keep the group focused and working together.</a:t>
            </a:r>
          </a:p>
          <a:p>
            <a:r>
              <a:rPr lang="en-US" sz="3400" dirty="0" smtClean="0"/>
              <a:t>Watch your time!   </a:t>
            </a:r>
            <a:r>
              <a:rPr lang="en-US" sz="3400" b="1" dirty="0" smtClean="0"/>
              <a:t>Have 30 minutes!</a:t>
            </a:r>
          </a:p>
          <a:p>
            <a:pPr lvl="1"/>
            <a:r>
              <a:rPr lang="en-US" sz="3000" dirty="0" smtClean="0"/>
              <a:t>Suggestion:  Use phone for 10/10/5 minute warnings</a:t>
            </a:r>
          </a:p>
          <a:p>
            <a:pPr lvl="1"/>
            <a:r>
              <a:rPr lang="en-US" sz="3000" dirty="0" smtClean="0"/>
              <a:t>May need to interrupt a “long story” to stay on time.</a:t>
            </a:r>
          </a:p>
          <a:p>
            <a:r>
              <a:rPr lang="en-US" sz="3400" dirty="0" smtClean="0"/>
              <a:t>Resolve conflicts…..”help me understand”, find commonalities in different thoughts, try to get to a common, middle ground.</a:t>
            </a:r>
            <a:endParaRPr lang="en-US" sz="3400" dirty="0"/>
          </a:p>
          <a:p>
            <a:endParaRPr lang="en-US" sz="3000" dirty="0" smtClean="0"/>
          </a:p>
        </p:txBody>
      </p:sp>
    </p:spTree>
    <p:extLst>
      <p:ext uri="{BB962C8B-B14F-4D97-AF65-F5344CB8AC3E}">
        <p14:creationId xmlns:p14="http://schemas.microsoft.com/office/powerpoint/2010/main" val="23916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Facilitation Day Logistics</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3035300" y="1183266"/>
            <a:ext cx="8877300" cy="5164526"/>
          </a:xfrm>
        </p:spPr>
        <p:txBody>
          <a:bodyPr>
            <a:normAutofit fontScale="85000" lnSpcReduction="20000"/>
          </a:bodyPr>
          <a:lstStyle/>
          <a:p>
            <a:r>
              <a:rPr lang="en-US" sz="3400" dirty="0" smtClean="0"/>
              <a:t>Small groups (approx. 10 per group)</a:t>
            </a:r>
          </a:p>
          <a:p>
            <a:r>
              <a:rPr lang="en-US" sz="3400" dirty="0" smtClean="0"/>
              <a:t>Location for each group</a:t>
            </a:r>
          </a:p>
          <a:p>
            <a:r>
              <a:rPr lang="en-US" sz="3400" dirty="0" smtClean="0"/>
              <a:t>Materials:  </a:t>
            </a:r>
          </a:p>
          <a:p>
            <a:pPr lvl="1"/>
            <a:r>
              <a:rPr lang="en-US" sz="3000" dirty="0" smtClean="0"/>
              <a:t>Paper handouts (no slides presentation except the on-line group)</a:t>
            </a:r>
          </a:p>
          <a:p>
            <a:pPr lvl="1"/>
            <a:r>
              <a:rPr lang="en-US" sz="3000" dirty="0" smtClean="0"/>
              <a:t>Flip chart for notes, Markers, etc.</a:t>
            </a:r>
          </a:p>
          <a:p>
            <a:r>
              <a:rPr lang="en-US" sz="4000" b="1" dirty="0" smtClean="0"/>
              <a:t>Please ARRIVE by 9:15 am </a:t>
            </a:r>
            <a:r>
              <a:rPr lang="en-US" sz="4000" b="1" dirty="0"/>
              <a:t>o</a:t>
            </a:r>
            <a:r>
              <a:rPr lang="en-US" sz="4000" b="1" dirty="0" smtClean="0"/>
              <a:t>n June 26</a:t>
            </a:r>
            <a:r>
              <a:rPr lang="en-US" sz="4000" b="1" baseline="30000" dirty="0" smtClean="0"/>
              <a:t>th</a:t>
            </a:r>
            <a:r>
              <a:rPr lang="en-US" sz="4000" b="1" dirty="0" smtClean="0"/>
              <a:t>!</a:t>
            </a:r>
          </a:p>
          <a:p>
            <a:r>
              <a:rPr lang="en-US" sz="4000" dirty="0"/>
              <a:t>Be the first in the narthex </a:t>
            </a:r>
            <a:r>
              <a:rPr lang="en-US" sz="4000" dirty="0" smtClean="0"/>
              <a:t>after the short service so that you can </a:t>
            </a:r>
            <a:r>
              <a:rPr lang="en-US" sz="4000" dirty="0"/>
              <a:t>gather and direct your groups to the room</a:t>
            </a:r>
            <a:r>
              <a:rPr lang="en-US" sz="4000" dirty="0" smtClean="0"/>
              <a:t>.</a:t>
            </a:r>
          </a:p>
          <a:p>
            <a:r>
              <a:rPr lang="en-US" sz="4000" b="1" dirty="0"/>
              <a:t>Run the event and document the outcomes</a:t>
            </a:r>
          </a:p>
          <a:p>
            <a:endParaRPr lang="en-US" sz="4000" b="1" dirty="0"/>
          </a:p>
          <a:p>
            <a:endParaRPr lang="en-US" sz="3000" dirty="0" smtClean="0"/>
          </a:p>
          <a:p>
            <a:endParaRPr lang="en-US" sz="3400" dirty="0" smtClean="0"/>
          </a:p>
          <a:p>
            <a:pPr lvl="2"/>
            <a:endParaRPr lang="en-US" dirty="0"/>
          </a:p>
        </p:txBody>
      </p:sp>
      <p:sp>
        <p:nvSpPr>
          <p:cNvPr id="4" name="TextBox 3"/>
          <p:cNvSpPr txBox="1"/>
          <p:nvPr/>
        </p:nvSpPr>
        <p:spPr>
          <a:xfrm>
            <a:off x="342900" y="2140735"/>
            <a:ext cx="2006600" cy="707886"/>
          </a:xfrm>
          <a:prstGeom prst="rect">
            <a:avLst/>
          </a:prstGeom>
          <a:noFill/>
        </p:spPr>
        <p:txBody>
          <a:bodyPr wrap="square" rtlCol="0">
            <a:spAutoFit/>
          </a:bodyPr>
          <a:lstStyle/>
          <a:p>
            <a:r>
              <a:rPr lang="en-US" sz="4000" b="1" dirty="0" smtClean="0">
                <a:solidFill>
                  <a:srgbClr val="7CBF33"/>
                </a:solidFill>
                <a:latin typeface="Lucida Sans" pitchFamily="34" charset="0"/>
              </a:rPr>
              <a:t>Connie</a:t>
            </a:r>
            <a:endParaRPr lang="en-US" sz="4000" b="1" dirty="0">
              <a:solidFill>
                <a:srgbClr val="7CBF33"/>
              </a:solidFill>
              <a:latin typeface="Lucida Sans" pitchFamily="34" charset="0"/>
            </a:endParaRPr>
          </a:p>
        </p:txBody>
      </p:sp>
      <p:sp>
        <p:nvSpPr>
          <p:cNvPr id="6" name="Left Brace 5"/>
          <p:cNvSpPr/>
          <p:nvPr/>
        </p:nvSpPr>
        <p:spPr>
          <a:xfrm>
            <a:off x="2349500" y="1183265"/>
            <a:ext cx="939800" cy="2728335"/>
          </a:xfrm>
          <a:prstGeom prst="leftBrace">
            <a:avLst/>
          </a:prstGeom>
          <a:ln w="34925">
            <a:solidFill>
              <a:srgbClr val="7CBF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558800" y="4578077"/>
            <a:ext cx="1701800" cy="707886"/>
          </a:xfrm>
          <a:prstGeom prst="rect">
            <a:avLst/>
          </a:prstGeom>
          <a:noFill/>
        </p:spPr>
        <p:txBody>
          <a:bodyPr wrap="square" rtlCol="0">
            <a:spAutoFit/>
          </a:bodyPr>
          <a:lstStyle/>
          <a:p>
            <a:pPr algn="ctr"/>
            <a:r>
              <a:rPr lang="en-US" sz="4000" b="1" dirty="0" smtClean="0">
                <a:solidFill>
                  <a:srgbClr val="FF5050"/>
                </a:solidFill>
                <a:latin typeface="Lucida Sans" pitchFamily="34" charset="0"/>
              </a:rPr>
              <a:t>YOU!</a:t>
            </a:r>
            <a:endParaRPr lang="en-US" sz="4000" b="1" dirty="0">
              <a:solidFill>
                <a:srgbClr val="FF5050"/>
              </a:solidFill>
              <a:latin typeface="Lucida Sans" pitchFamily="34" charset="0"/>
            </a:endParaRPr>
          </a:p>
        </p:txBody>
      </p:sp>
      <p:sp>
        <p:nvSpPr>
          <p:cNvPr id="8" name="Left Brace 7"/>
          <p:cNvSpPr/>
          <p:nvPr/>
        </p:nvSpPr>
        <p:spPr>
          <a:xfrm>
            <a:off x="2260600" y="4000500"/>
            <a:ext cx="939799" cy="2120901"/>
          </a:xfrm>
          <a:prstGeom prst="leftBrace">
            <a:avLst/>
          </a:pr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758614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Session reminders…</a:t>
            </a:r>
            <a:endParaRPr lang="en-US" b="1" dirty="0"/>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355600" y="1054100"/>
            <a:ext cx="11366500" cy="5334000"/>
          </a:xfrm>
        </p:spPr>
        <p:txBody>
          <a:bodyPr>
            <a:normAutofit fontScale="92500"/>
          </a:bodyPr>
          <a:lstStyle/>
          <a:p>
            <a:r>
              <a:rPr lang="en-US" sz="3400" b="1" dirty="0" smtClean="0"/>
              <a:t>Introductions:</a:t>
            </a:r>
            <a:r>
              <a:rPr lang="en-US" sz="3400" dirty="0" smtClean="0"/>
              <a:t>  ensure everyone knows each other.  Have them s</a:t>
            </a:r>
            <a:r>
              <a:rPr lang="en-US" sz="3000" dirty="0" smtClean="0"/>
              <a:t>ay their name and </a:t>
            </a:r>
            <a:r>
              <a:rPr lang="en-US" sz="3000" b="1" dirty="0" smtClean="0"/>
              <a:t>document all the attendee names</a:t>
            </a:r>
            <a:r>
              <a:rPr lang="en-US" sz="3000" dirty="0" smtClean="0"/>
              <a:t>.</a:t>
            </a:r>
          </a:p>
          <a:p>
            <a:r>
              <a:rPr lang="en-US" sz="3400" dirty="0" smtClean="0"/>
              <a:t>As the group is </a:t>
            </a:r>
            <a:r>
              <a:rPr lang="en-US" sz="3400" dirty="0"/>
              <a:t>brainstorming </a:t>
            </a:r>
            <a:r>
              <a:rPr lang="en-US" sz="3400" dirty="0" smtClean="0"/>
              <a:t>ideas</a:t>
            </a:r>
            <a:r>
              <a:rPr lang="en-US" sz="3400" dirty="0"/>
              <a:t>, </a:t>
            </a:r>
            <a:r>
              <a:rPr lang="en-US" sz="3400" b="1" dirty="0"/>
              <a:t>write </a:t>
            </a:r>
            <a:r>
              <a:rPr lang="en-US" sz="3400" b="1" dirty="0" smtClean="0"/>
              <a:t>down </a:t>
            </a:r>
            <a:r>
              <a:rPr lang="en-US" sz="3400" b="1" dirty="0"/>
              <a:t>all </a:t>
            </a:r>
            <a:r>
              <a:rPr lang="en-US" sz="3400" b="1" dirty="0" smtClean="0"/>
              <a:t>concepts</a:t>
            </a:r>
            <a:r>
              <a:rPr lang="en-US" sz="3400" dirty="0" smtClean="0"/>
              <a:t>.</a:t>
            </a:r>
          </a:p>
          <a:p>
            <a:r>
              <a:rPr lang="en-US" sz="3400" dirty="0"/>
              <a:t>H</a:t>
            </a:r>
            <a:r>
              <a:rPr lang="en-US" sz="3400" dirty="0" smtClean="0"/>
              <a:t>ave the group </a:t>
            </a:r>
            <a:r>
              <a:rPr lang="en-US" sz="3400" b="1" dirty="0" smtClean="0"/>
              <a:t>star or rank</a:t>
            </a:r>
            <a:r>
              <a:rPr lang="en-US" sz="3400" dirty="0" smtClean="0"/>
              <a:t> the top 3-4 core values (or wording for the mission statement).</a:t>
            </a:r>
          </a:p>
          <a:p>
            <a:r>
              <a:rPr lang="en-US" sz="3400" dirty="0" smtClean="0"/>
              <a:t>Document any </a:t>
            </a:r>
            <a:r>
              <a:rPr lang="en-US" sz="3400" b="1" dirty="0" smtClean="0"/>
              <a:t>questions</a:t>
            </a:r>
            <a:r>
              <a:rPr lang="en-US" sz="3400" dirty="0" smtClean="0"/>
              <a:t> that come up that you can not answer.  </a:t>
            </a:r>
          </a:p>
          <a:p>
            <a:r>
              <a:rPr lang="en-US" sz="3400" dirty="0" smtClean="0"/>
              <a:t>Put items in the </a:t>
            </a:r>
            <a:r>
              <a:rPr lang="en-US" sz="3400" b="1" dirty="0" smtClean="0"/>
              <a:t>“parking lot” </a:t>
            </a:r>
            <a:r>
              <a:rPr lang="en-US" sz="3400" dirty="0" smtClean="0"/>
              <a:t>that are good thoughts but not off topic to the session.</a:t>
            </a:r>
          </a:p>
          <a:p>
            <a:r>
              <a:rPr lang="en-US" sz="3400" dirty="0" smtClean="0"/>
              <a:t>Close the session by ensuring the group is </a:t>
            </a:r>
            <a:r>
              <a:rPr lang="en-US" sz="3400" b="1" dirty="0" smtClean="0"/>
              <a:t>aligned</a:t>
            </a:r>
            <a:r>
              <a:rPr lang="en-US" sz="3400" dirty="0" smtClean="0"/>
              <a:t> on the groups recommended outcomes and </a:t>
            </a:r>
            <a:r>
              <a:rPr lang="en-US" sz="3400" b="1" dirty="0" smtClean="0"/>
              <a:t>thank everyone </a:t>
            </a:r>
            <a:r>
              <a:rPr lang="en-US" sz="3400" dirty="0" smtClean="0"/>
              <a:t>for participation</a:t>
            </a:r>
          </a:p>
          <a:p>
            <a:endParaRPr lang="en-US" dirty="0"/>
          </a:p>
        </p:txBody>
      </p:sp>
    </p:spTree>
    <p:extLst>
      <p:ext uri="{BB962C8B-B14F-4D97-AF65-F5344CB8AC3E}">
        <p14:creationId xmlns:p14="http://schemas.microsoft.com/office/powerpoint/2010/main" val="1378770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14437</TotalTime>
  <Words>1055</Words>
  <Application>Microsoft Office PowerPoint</Application>
  <PresentationFormat>Custom</PresentationFormat>
  <Paragraphs>124</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Custom Design</vt:lpstr>
      <vt:lpstr>LCR Visioning  Facilitator Training</vt:lpstr>
      <vt:lpstr>Agenda</vt:lpstr>
      <vt:lpstr>Facilitator’s role</vt:lpstr>
      <vt:lpstr>Facilitator’s role (continued)</vt:lpstr>
      <vt:lpstr>A Facilitator is NOT….</vt:lpstr>
      <vt:lpstr>Common Challenges</vt:lpstr>
      <vt:lpstr>Facilitation Day Logistics</vt:lpstr>
      <vt:lpstr>Session reminders…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Dawn Jacobson</cp:lastModifiedBy>
  <cp:revision>280</cp:revision>
  <cp:lastPrinted>2022-06-19T20:33:14Z</cp:lastPrinted>
  <dcterms:created xsi:type="dcterms:W3CDTF">2021-12-04T12:00:59Z</dcterms:created>
  <dcterms:modified xsi:type="dcterms:W3CDTF">2022-07-23T20:32:28Z</dcterms:modified>
</cp:coreProperties>
</file>